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5" autoAdjust="0"/>
    <p:restoredTop sz="88455" autoAdjust="0"/>
  </p:normalViewPr>
  <p:slideViewPr>
    <p:cSldViewPr>
      <p:cViewPr>
        <p:scale>
          <a:sx n="108" d="100"/>
          <a:sy n="108" d="100"/>
        </p:scale>
        <p:origin x="-165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6A190-CD47-4A41-985C-3FCD91FD10D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DCC462-BE76-41D8-90DE-1F660FC1612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Экономическая миграция</a:t>
          </a:r>
          <a:endParaRPr lang="ru-RU" sz="2800" dirty="0">
            <a:solidFill>
              <a:schemeClr val="bg1"/>
            </a:solidFill>
          </a:endParaRPr>
        </a:p>
      </dgm:t>
    </dgm:pt>
    <dgm:pt modelId="{9C81636E-1187-4C66-90E9-DF046CAC26C3}" type="parTrans" cxnId="{72F5C21C-BA2F-41AD-839E-62F93515C510}">
      <dgm:prSet/>
      <dgm:spPr/>
      <dgm:t>
        <a:bodyPr/>
        <a:lstStyle/>
        <a:p>
          <a:endParaRPr lang="ru-RU"/>
        </a:p>
      </dgm:t>
    </dgm:pt>
    <dgm:pt modelId="{3C2BFD18-D30E-46D0-A365-6029F22BC3F3}" type="sibTrans" cxnId="{72F5C21C-BA2F-41AD-839E-62F93515C510}">
      <dgm:prSet/>
      <dgm:spPr/>
      <dgm:t>
        <a:bodyPr/>
        <a:lstStyle/>
        <a:p>
          <a:endParaRPr lang="ru-RU"/>
        </a:p>
      </dgm:t>
    </dgm:pt>
    <dgm:pt modelId="{56830C61-F66D-41ED-8A79-CA1AD18EFDF3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Трудовая миграция</a:t>
          </a:r>
          <a:endParaRPr lang="ru-RU" dirty="0">
            <a:solidFill>
              <a:schemeClr val="bg1"/>
            </a:solidFill>
          </a:endParaRPr>
        </a:p>
      </dgm:t>
    </dgm:pt>
    <dgm:pt modelId="{0F9EA1A1-A79E-467A-B30F-9F062E86CE7D}" type="parTrans" cxnId="{1F722BE1-A0C6-4A89-B065-CEFB559C4A4F}">
      <dgm:prSet/>
      <dgm:spPr/>
      <dgm:t>
        <a:bodyPr/>
        <a:lstStyle/>
        <a:p>
          <a:endParaRPr lang="ru-RU"/>
        </a:p>
      </dgm:t>
    </dgm:pt>
    <dgm:pt modelId="{D6F6C7E8-2308-4C31-883F-C6CA0C041188}" type="sibTrans" cxnId="{1F722BE1-A0C6-4A89-B065-CEFB559C4A4F}">
      <dgm:prSet/>
      <dgm:spPr/>
      <dgm:t>
        <a:bodyPr/>
        <a:lstStyle/>
        <a:p>
          <a:endParaRPr lang="ru-RU"/>
        </a:p>
      </dgm:t>
    </dgm:pt>
    <dgm:pt modelId="{DF609294-403C-4373-8D43-0D46E235750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Внутренняя трудовая миграция</a:t>
          </a:r>
          <a:endParaRPr lang="ru-RU" dirty="0">
            <a:solidFill>
              <a:schemeClr val="bg1"/>
            </a:solidFill>
          </a:endParaRPr>
        </a:p>
      </dgm:t>
    </dgm:pt>
    <dgm:pt modelId="{F760D138-45DD-443F-BA2E-48010567CC21}" type="parTrans" cxnId="{033F6916-1030-43B0-988D-E35993A2D3E3}">
      <dgm:prSet/>
      <dgm:spPr/>
      <dgm:t>
        <a:bodyPr/>
        <a:lstStyle/>
        <a:p>
          <a:endParaRPr lang="ru-RU"/>
        </a:p>
      </dgm:t>
    </dgm:pt>
    <dgm:pt modelId="{895AB3AA-05B4-4D1A-A6DD-9732F9B98F85}" type="sibTrans" cxnId="{033F6916-1030-43B0-988D-E35993A2D3E3}">
      <dgm:prSet/>
      <dgm:spPr/>
      <dgm:t>
        <a:bodyPr/>
        <a:lstStyle/>
        <a:p>
          <a:endParaRPr lang="ru-RU"/>
        </a:p>
      </dgm:t>
    </dgm:pt>
    <dgm:pt modelId="{5FD0046F-2704-41AE-90F7-158BC0AE6834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Международная трудовая миграция</a:t>
          </a:r>
          <a:endParaRPr lang="ru-RU" dirty="0">
            <a:solidFill>
              <a:schemeClr val="bg1"/>
            </a:solidFill>
          </a:endParaRPr>
        </a:p>
      </dgm:t>
    </dgm:pt>
    <dgm:pt modelId="{64CF87A3-E048-466A-A9A9-D4CEFDA7D2A4}" type="parTrans" cxnId="{1837C747-2978-4924-B1FF-846F4A141B80}">
      <dgm:prSet/>
      <dgm:spPr/>
      <dgm:t>
        <a:bodyPr/>
        <a:lstStyle/>
        <a:p>
          <a:endParaRPr lang="ru-RU"/>
        </a:p>
      </dgm:t>
    </dgm:pt>
    <dgm:pt modelId="{D958C12C-237E-40F8-8AC3-E783F2E084AE}" type="sibTrans" cxnId="{1837C747-2978-4924-B1FF-846F4A141B80}">
      <dgm:prSet/>
      <dgm:spPr/>
      <dgm:t>
        <a:bodyPr/>
        <a:lstStyle/>
        <a:p>
          <a:endParaRPr lang="ru-RU"/>
        </a:p>
      </dgm:t>
    </dgm:pt>
    <dgm:pt modelId="{E57C4E26-BC34-4D60-BBBA-E27FCF4216FB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Коммерческая миграция</a:t>
          </a:r>
          <a:endParaRPr lang="ru-RU" dirty="0">
            <a:solidFill>
              <a:schemeClr val="bg1"/>
            </a:solidFill>
          </a:endParaRPr>
        </a:p>
      </dgm:t>
    </dgm:pt>
    <dgm:pt modelId="{5E800CC2-B0B6-4383-A3AF-64840B28B8A1}" type="parTrans" cxnId="{03DD839F-8460-48A1-9F1E-F128DF324B3E}">
      <dgm:prSet/>
      <dgm:spPr/>
      <dgm:t>
        <a:bodyPr/>
        <a:lstStyle/>
        <a:p>
          <a:endParaRPr lang="ru-RU"/>
        </a:p>
      </dgm:t>
    </dgm:pt>
    <dgm:pt modelId="{26C38469-9776-492A-AE3E-EF59DB0AD980}" type="sibTrans" cxnId="{03DD839F-8460-48A1-9F1E-F128DF324B3E}">
      <dgm:prSet/>
      <dgm:spPr/>
      <dgm:t>
        <a:bodyPr/>
        <a:lstStyle/>
        <a:p>
          <a:endParaRPr lang="ru-RU"/>
        </a:p>
      </dgm:t>
    </dgm:pt>
    <dgm:pt modelId="{0081BD49-2909-45B0-B0F1-80E4818C5EC5}" type="pres">
      <dgm:prSet presAssocID="{6F16A190-CD47-4A41-985C-3FCD91FD10D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603B41-A3F2-4524-B930-17A953741542}" type="pres">
      <dgm:prSet presAssocID="{6F16A190-CD47-4A41-985C-3FCD91FD10D2}" presName="hierFlow" presStyleCnt="0"/>
      <dgm:spPr/>
    </dgm:pt>
    <dgm:pt modelId="{494C455D-E6F5-442B-B2AF-8DCFB023D61D}" type="pres">
      <dgm:prSet presAssocID="{6F16A190-CD47-4A41-985C-3FCD91FD10D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3727F8-4EE6-4847-ADC5-AAD7ADC65A7C}" type="pres">
      <dgm:prSet presAssocID="{BCDCC462-BE76-41D8-90DE-1F660FC16125}" presName="Name14" presStyleCnt="0"/>
      <dgm:spPr/>
    </dgm:pt>
    <dgm:pt modelId="{90DC0C39-D6ED-4742-833F-73D83E5CB2ED}" type="pres">
      <dgm:prSet presAssocID="{BCDCC462-BE76-41D8-90DE-1F660FC16125}" presName="level1Shape" presStyleLbl="node0" presStyleIdx="0" presStyleCnt="1" custScaleX="468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4EF89-E700-40AB-A8F3-16C7A847FB17}" type="pres">
      <dgm:prSet presAssocID="{BCDCC462-BE76-41D8-90DE-1F660FC16125}" presName="hierChild2" presStyleCnt="0"/>
      <dgm:spPr/>
    </dgm:pt>
    <dgm:pt modelId="{08B6CF12-E6C5-4AAF-BD60-745C64D2770B}" type="pres">
      <dgm:prSet presAssocID="{0F9EA1A1-A79E-467A-B30F-9F062E86CE7D}" presName="Name19" presStyleLbl="parChTrans1D2" presStyleIdx="0" presStyleCnt="2"/>
      <dgm:spPr/>
      <dgm:t>
        <a:bodyPr/>
        <a:lstStyle/>
        <a:p>
          <a:endParaRPr lang="ru-RU"/>
        </a:p>
      </dgm:t>
    </dgm:pt>
    <dgm:pt modelId="{36E6DE31-983E-491E-A9DD-BAA139794A96}" type="pres">
      <dgm:prSet presAssocID="{56830C61-F66D-41ED-8A79-CA1AD18EFDF3}" presName="Name21" presStyleCnt="0"/>
      <dgm:spPr/>
    </dgm:pt>
    <dgm:pt modelId="{EB5C55B7-D2B9-425F-8259-5B172A3A09A0}" type="pres">
      <dgm:prSet presAssocID="{56830C61-F66D-41ED-8A79-CA1AD18EFDF3}" presName="level2Shape" presStyleLbl="node2" presStyleIdx="0" presStyleCnt="2"/>
      <dgm:spPr/>
      <dgm:t>
        <a:bodyPr/>
        <a:lstStyle/>
        <a:p>
          <a:endParaRPr lang="ru-RU"/>
        </a:p>
      </dgm:t>
    </dgm:pt>
    <dgm:pt modelId="{7D702DB9-D45D-4847-9860-1452E2FCD6DE}" type="pres">
      <dgm:prSet presAssocID="{56830C61-F66D-41ED-8A79-CA1AD18EFDF3}" presName="hierChild3" presStyleCnt="0"/>
      <dgm:spPr/>
    </dgm:pt>
    <dgm:pt modelId="{AE3A0083-4BCF-43BB-BD41-4293FAC7A849}" type="pres">
      <dgm:prSet presAssocID="{F760D138-45DD-443F-BA2E-48010567CC21}" presName="Name19" presStyleLbl="parChTrans1D3" presStyleIdx="0" presStyleCnt="2"/>
      <dgm:spPr/>
      <dgm:t>
        <a:bodyPr/>
        <a:lstStyle/>
        <a:p>
          <a:endParaRPr lang="ru-RU"/>
        </a:p>
      </dgm:t>
    </dgm:pt>
    <dgm:pt modelId="{905305C5-97C6-4A64-8BE0-835934FDD4B5}" type="pres">
      <dgm:prSet presAssocID="{DF609294-403C-4373-8D43-0D46E2357500}" presName="Name21" presStyleCnt="0"/>
      <dgm:spPr/>
    </dgm:pt>
    <dgm:pt modelId="{8010CC7D-A1F2-42A4-8D61-5653F6A9D694}" type="pres">
      <dgm:prSet presAssocID="{DF609294-403C-4373-8D43-0D46E2357500}" presName="level2Shape" presStyleLbl="node3" presStyleIdx="0" presStyleCnt="2" custScaleX="107578"/>
      <dgm:spPr/>
      <dgm:t>
        <a:bodyPr/>
        <a:lstStyle/>
        <a:p>
          <a:endParaRPr lang="ru-RU"/>
        </a:p>
      </dgm:t>
    </dgm:pt>
    <dgm:pt modelId="{1A15DD58-8C40-42F7-8A62-3A83363E9610}" type="pres">
      <dgm:prSet presAssocID="{DF609294-403C-4373-8D43-0D46E2357500}" presName="hierChild3" presStyleCnt="0"/>
      <dgm:spPr/>
    </dgm:pt>
    <dgm:pt modelId="{72DF5499-1E4B-4973-A26C-ED8CAF7B0ABC}" type="pres">
      <dgm:prSet presAssocID="{64CF87A3-E048-466A-A9A9-D4CEFDA7D2A4}" presName="Name19" presStyleLbl="parChTrans1D3" presStyleIdx="1" presStyleCnt="2"/>
      <dgm:spPr/>
      <dgm:t>
        <a:bodyPr/>
        <a:lstStyle/>
        <a:p>
          <a:endParaRPr lang="ru-RU"/>
        </a:p>
      </dgm:t>
    </dgm:pt>
    <dgm:pt modelId="{E8C410A9-D793-43C6-8A21-D21DA1D6C02B}" type="pres">
      <dgm:prSet presAssocID="{5FD0046F-2704-41AE-90F7-158BC0AE6834}" presName="Name21" presStyleCnt="0"/>
      <dgm:spPr/>
    </dgm:pt>
    <dgm:pt modelId="{BA96B16C-7CBD-4351-A01E-97476362F9DB}" type="pres">
      <dgm:prSet presAssocID="{5FD0046F-2704-41AE-90F7-158BC0AE6834}" presName="level2Shape" presStyleLbl="node3" presStyleIdx="1" presStyleCnt="2" custScaleX="113635"/>
      <dgm:spPr/>
      <dgm:t>
        <a:bodyPr/>
        <a:lstStyle/>
        <a:p>
          <a:endParaRPr lang="ru-RU"/>
        </a:p>
      </dgm:t>
    </dgm:pt>
    <dgm:pt modelId="{8499E132-B992-4DF7-856F-B2C46001D9F8}" type="pres">
      <dgm:prSet presAssocID="{5FD0046F-2704-41AE-90F7-158BC0AE6834}" presName="hierChild3" presStyleCnt="0"/>
      <dgm:spPr/>
    </dgm:pt>
    <dgm:pt modelId="{B7B9028C-174A-48B0-A12B-E3F8A6133B7A}" type="pres">
      <dgm:prSet presAssocID="{5E800CC2-B0B6-4383-A3AF-64840B28B8A1}" presName="Name19" presStyleLbl="parChTrans1D2" presStyleIdx="1" presStyleCnt="2"/>
      <dgm:spPr/>
      <dgm:t>
        <a:bodyPr/>
        <a:lstStyle/>
        <a:p>
          <a:endParaRPr lang="ru-RU"/>
        </a:p>
      </dgm:t>
    </dgm:pt>
    <dgm:pt modelId="{13F0ACBF-E49F-42A7-8935-34A2B6145DD9}" type="pres">
      <dgm:prSet presAssocID="{E57C4E26-BC34-4D60-BBBA-E27FCF4216FB}" presName="Name21" presStyleCnt="0"/>
      <dgm:spPr/>
    </dgm:pt>
    <dgm:pt modelId="{7149F16E-1D3A-4667-BA8A-552FE3980B16}" type="pres">
      <dgm:prSet presAssocID="{E57C4E26-BC34-4D60-BBBA-E27FCF4216FB}" presName="level2Shape" presStyleLbl="node2" presStyleIdx="1" presStyleCnt="2"/>
      <dgm:spPr/>
      <dgm:t>
        <a:bodyPr/>
        <a:lstStyle/>
        <a:p>
          <a:endParaRPr lang="ru-RU"/>
        </a:p>
      </dgm:t>
    </dgm:pt>
    <dgm:pt modelId="{7E14A829-95DA-4EBA-A8A8-9E5A84F605CB}" type="pres">
      <dgm:prSet presAssocID="{E57C4E26-BC34-4D60-BBBA-E27FCF4216FB}" presName="hierChild3" presStyleCnt="0"/>
      <dgm:spPr/>
    </dgm:pt>
    <dgm:pt modelId="{B524E5D8-309D-4A0E-8A8F-C6BF32C9FF93}" type="pres">
      <dgm:prSet presAssocID="{6F16A190-CD47-4A41-985C-3FCD91FD10D2}" presName="bgShapesFlow" presStyleCnt="0"/>
      <dgm:spPr/>
    </dgm:pt>
  </dgm:ptLst>
  <dgm:cxnLst>
    <dgm:cxn modelId="{C21EE907-C02C-4984-A3B1-E264B29A69DE}" type="presOf" srcId="{6F16A190-CD47-4A41-985C-3FCD91FD10D2}" destId="{0081BD49-2909-45B0-B0F1-80E4818C5EC5}" srcOrd="0" destOrd="0" presId="urn:microsoft.com/office/officeart/2005/8/layout/hierarchy6"/>
    <dgm:cxn modelId="{3D82A68C-6CDA-4881-B2F9-8C7F7C9C6CDB}" type="presOf" srcId="{0F9EA1A1-A79E-467A-B30F-9F062E86CE7D}" destId="{08B6CF12-E6C5-4AAF-BD60-745C64D2770B}" srcOrd="0" destOrd="0" presId="urn:microsoft.com/office/officeart/2005/8/layout/hierarchy6"/>
    <dgm:cxn modelId="{EBC25FDB-5252-4B0B-AC88-EB86EB608930}" type="presOf" srcId="{5E800CC2-B0B6-4383-A3AF-64840B28B8A1}" destId="{B7B9028C-174A-48B0-A12B-E3F8A6133B7A}" srcOrd="0" destOrd="0" presId="urn:microsoft.com/office/officeart/2005/8/layout/hierarchy6"/>
    <dgm:cxn modelId="{03DD839F-8460-48A1-9F1E-F128DF324B3E}" srcId="{BCDCC462-BE76-41D8-90DE-1F660FC16125}" destId="{E57C4E26-BC34-4D60-BBBA-E27FCF4216FB}" srcOrd="1" destOrd="0" parTransId="{5E800CC2-B0B6-4383-A3AF-64840B28B8A1}" sibTransId="{26C38469-9776-492A-AE3E-EF59DB0AD980}"/>
    <dgm:cxn modelId="{5AEBEEEF-A38F-42F3-93CB-2F2FB1B92F22}" type="presOf" srcId="{BCDCC462-BE76-41D8-90DE-1F660FC16125}" destId="{90DC0C39-D6ED-4742-833F-73D83E5CB2ED}" srcOrd="0" destOrd="0" presId="urn:microsoft.com/office/officeart/2005/8/layout/hierarchy6"/>
    <dgm:cxn modelId="{1837C747-2978-4924-B1FF-846F4A141B80}" srcId="{56830C61-F66D-41ED-8A79-CA1AD18EFDF3}" destId="{5FD0046F-2704-41AE-90F7-158BC0AE6834}" srcOrd="1" destOrd="0" parTransId="{64CF87A3-E048-466A-A9A9-D4CEFDA7D2A4}" sibTransId="{D958C12C-237E-40F8-8AC3-E783F2E084AE}"/>
    <dgm:cxn modelId="{033F6916-1030-43B0-988D-E35993A2D3E3}" srcId="{56830C61-F66D-41ED-8A79-CA1AD18EFDF3}" destId="{DF609294-403C-4373-8D43-0D46E2357500}" srcOrd="0" destOrd="0" parTransId="{F760D138-45DD-443F-BA2E-48010567CC21}" sibTransId="{895AB3AA-05B4-4D1A-A6DD-9732F9B98F85}"/>
    <dgm:cxn modelId="{50556290-8C83-47E5-8FEB-A097C8745676}" type="presOf" srcId="{E57C4E26-BC34-4D60-BBBA-E27FCF4216FB}" destId="{7149F16E-1D3A-4667-BA8A-552FE3980B16}" srcOrd="0" destOrd="0" presId="urn:microsoft.com/office/officeart/2005/8/layout/hierarchy6"/>
    <dgm:cxn modelId="{61BA5A2D-B78D-44F2-BEF0-F51FC1BF14D8}" type="presOf" srcId="{64CF87A3-E048-466A-A9A9-D4CEFDA7D2A4}" destId="{72DF5499-1E4B-4973-A26C-ED8CAF7B0ABC}" srcOrd="0" destOrd="0" presId="urn:microsoft.com/office/officeart/2005/8/layout/hierarchy6"/>
    <dgm:cxn modelId="{0C4B9D27-18C0-4BC1-88D6-9CCE74D98717}" type="presOf" srcId="{DF609294-403C-4373-8D43-0D46E2357500}" destId="{8010CC7D-A1F2-42A4-8D61-5653F6A9D694}" srcOrd="0" destOrd="0" presId="urn:microsoft.com/office/officeart/2005/8/layout/hierarchy6"/>
    <dgm:cxn modelId="{1F722BE1-A0C6-4A89-B065-CEFB559C4A4F}" srcId="{BCDCC462-BE76-41D8-90DE-1F660FC16125}" destId="{56830C61-F66D-41ED-8A79-CA1AD18EFDF3}" srcOrd="0" destOrd="0" parTransId="{0F9EA1A1-A79E-467A-B30F-9F062E86CE7D}" sibTransId="{D6F6C7E8-2308-4C31-883F-C6CA0C041188}"/>
    <dgm:cxn modelId="{F409CD6A-B443-4C7B-BAB4-9DE7DFEC55E9}" type="presOf" srcId="{F760D138-45DD-443F-BA2E-48010567CC21}" destId="{AE3A0083-4BCF-43BB-BD41-4293FAC7A849}" srcOrd="0" destOrd="0" presId="urn:microsoft.com/office/officeart/2005/8/layout/hierarchy6"/>
    <dgm:cxn modelId="{2E2C1B33-F316-443C-B9FD-1D83E846D78C}" type="presOf" srcId="{5FD0046F-2704-41AE-90F7-158BC0AE6834}" destId="{BA96B16C-7CBD-4351-A01E-97476362F9DB}" srcOrd="0" destOrd="0" presId="urn:microsoft.com/office/officeart/2005/8/layout/hierarchy6"/>
    <dgm:cxn modelId="{09CFD4EA-3F52-4BF3-91ED-A7724E936CC7}" type="presOf" srcId="{56830C61-F66D-41ED-8A79-CA1AD18EFDF3}" destId="{EB5C55B7-D2B9-425F-8259-5B172A3A09A0}" srcOrd="0" destOrd="0" presId="urn:microsoft.com/office/officeart/2005/8/layout/hierarchy6"/>
    <dgm:cxn modelId="{72F5C21C-BA2F-41AD-839E-62F93515C510}" srcId="{6F16A190-CD47-4A41-985C-3FCD91FD10D2}" destId="{BCDCC462-BE76-41D8-90DE-1F660FC16125}" srcOrd="0" destOrd="0" parTransId="{9C81636E-1187-4C66-90E9-DF046CAC26C3}" sibTransId="{3C2BFD18-D30E-46D0-A365-6029F22BC3F3}"/>
    <dgm:cxn modelId="{A9FF20F1-A1EB-4DE8-9769-C31E29ACBADA}" type="presParOf" srcId="{0081BD49-2909-45B0-B0F1-80E4818C5EC5}" destId="{17603B41-A3F2-4524-B930-17A953741542}" srcOrd="0" destOrd="0" presId="urn:microsoft.com/office/officeart/2005/8/layout/hierarchy6"/>
    <dgm:cxn modelId="{08EE7768-705E-49C1-8522-5F009026B280}" type="presParOf" srcId="{17603B41-A3F2-4524-B930-17A953741542}" destId="{494C455D-E6F5-442B-B2AF-8DCFB023D61D}" srcOrd="0" destOrd="0" presId="urn:microsoft.com/office/officeart/2005/8/layout/hierarchy6"/>
    <dgm:cxn modelId="{11AAB4F3-AB1A-430A-868F-36E17027C354}" type="presParOf" srcId="{494C455D-E6F5-442B-B2AF-8DCFB023D61D}" destId="{0B3727F8-4EE6-4847-ADC5-AAD7ADC65A7C}" srcOrd="0" destOrd="0" presId="urn:microsoft.com/office/officeart/2005/8/layout/hierarchy6"/>
    <dgm:cxn modelId="{7F2E954B-E006-4C9F-A692-A38948E11E6C}" type="presParOf" srcId="{0B3727F8-4EE6-4847-ADC5-AAD7ADC65A7C}" destId="{90DC0C39-D6ED-4742-833F-73D83E5CB2ED}" srcOrd="0" destOrd="0" presId="urn:microsoft.com/office/officeart/2005/8/layout/hierarchy6"/>
    <dgm:cxn modelId="{6D37A335-45CF-4436-AEAC-E6E640E2F088}" type="presParOf" srcId="{0B3727F8-4EE6-4847-ADC5-AAD7ADC65A7C}" destId="{7EA4EF89-E700-40AB-A8F3-16C7A847FB17}" srcOrd="1" destOrd="0" presId="urn:microsoft.com/office/officeart/2005/8/layout/hierarchy6"/>
    <dgm:cxn modelId="{936E84FA-33D2-44CD-B9ED-1DCEF352A772}" type="presParOf" srcId="{7EA4EF89-E700-40AB-A8F3-16C7A847FB17}" destId="{08B6CF12-E6C5-4AAF-BD60-745C64D2770B}" srcOrd="0" destOrd="0" presId="urn:microsoft.com/office/officeart/2005/8/layout/hierarchy6"/>
    <dgm:cxn modelId="{02BE275F-AE18-4D63-997B-4ACB17951BFA}" type="presParOf" srcId="{7EA4EF89-E700-40AB-A8F3-16C7A847FB17}" destId="{36E6DE31-983E-491E-A9DD-BAA139794A96}" srcOrd="1" destOrd="0" presId="urn:microsoft.com/office/officeart/2005/8/layout/hierarchy6"/>
    <dgm:cxn modelId="{C19E520A-8E6F-4F70-ADB0-A1A64E486A0A}" type="presParOf" srcId="{36E6DE31-983E-491E-A9DD-BAA139794A96}" destId="{EB5C55B7-D2B9-425F-8259-5B172A3A09A0}" srcOrd="0" destOrd="0" presId="urn:microsoft.com/office/officeart/2005/8/layout/hierarchy6"/>
    <dgm:cxn modelId="{DE80680F-2913-4C0A-A40D-4CC2A132ACE3}" type="presParOf" srcId="{36E6DE31-983E-491E-A9DD-BAA139794A96}" destId="{7D702DB9-D45D-4847-9860-1452E2FCD6DE}" srcOrd="1" destOrd="0" presId="urn:microsoft.com/office/officeart/2005/8/layout/hierarchy6"/>
    <dgm:cxn modelId="{AABB6D5F-2068-49D5-AAC7-F38001BDF7C4}" type="presParOf" srcId="{7D702DB9-D45D-4847-9860-1452E2FCD6DE}" destId="{AE3A0083-4BCF-43BB-BD41-4293FAC7A849}" srcOrd="0" destOrd="0" presId="urn:microsoft.com/office/officeart/2005/8/layout/hierarchy6"/>
    <dgm:cxn modelId="{444187B4-39BE-4D1A-8EB7-2D068DDB24D6}" type="presParOf" srcId="{7D702DB9-D45D-4847-9860-1452E2FCD6DE}" destId="{905305C5-97C6-4A64-8BE0-835934FDD4B5}" srcOrd="1" destOrd="0" presId="urn:microsoft.com/office/officeart/2005/8/layout/hierarchy6"/>
    <dgm:cxn modelId="{1F678880-8253-4A87-80B6-AA7DBCD7701E}" type="presParOf" srcId="{905305C5-97C6-4A64-8BE0-835934FDD4B5}" destId="{8010CC7D-A1F2-42A4-8D61-5653F6A9D694}" srcOrd="0" destOrd="0" presId="urn:microsoft.com/office/officeart/2005/8/layout/hierarchy6"/>
    <dgm:cxn modelId="{0489BE16-8B5F-4501-A289-FEFF1920E3AB}" type="presParOf" srcId="{905305C5-97C6-4A64-8BE0-835934FDD4B5}" destId="{1A15DD58-8C40-42F7-8A62-3A83363E9610}" srcOrd="1" destOrd="0" presId="urn:microsoft.com/office/officeart/2005/8/layout/hierarchy6"/>
    <dgm:cxn modelId="{63DCCF74-AC4F-4169-8FB0-FB2B64F857E3}" type="presParOf" srcId="{7D702DB9-D45D-4847-9860-1452E2FCD6DE}" destId="{72DF5499-1E4B-4973-A26C-ED8CAF7B0ABC}" srcOrd="2" destOrd="0" presId="urn:microsoft.com/office/officeart/2005/8/layout/hierarchy6"/>
    <dgm:cxn modelId="{B29ADD3A-040E-43DC-BF86-C91763FA4E09}" type="presParOf" srcId="{7D702DB9-D45D-4847-9860-1452E2FCD6DE}" destId="{E8C410A9-D793-43C6-8A21-D21DA1D6C02B}" srcOrd="3" destOrd="0" presId="urn:microsoft.com/office/officeart/2005/8/layout/hierarchy6"/>
    <dgm:cxn modelId="{E24E5112-59B2-4D04-A060-5B42CBA137B7}" type="presParOf" srcId="{E8C410A9-D793-43C6-8A21-D21DA1D6C02B}" destId="{BA96B16C-7CBD-4351-A01E-97476362F9DB}" srcOrd="0" destOrd="0" presId="urn:microsoft.com/office/officeart/2005/8/layout/hierarchy6"/>
    <dgm:cxn modelId="{D5E689DB-D15D-42D1-9190-29BC0F8C6E16}" type="presParOf" srcId="{E8C410A9-D793-43C6-8A21-D21DA1D6C02B}" destId="{8499E132-B992-4DF7-856F-B2C46001D9F8}" srcOrd="1" destOrd="0" presId="urn:microsoft.com/office/officeart/2005/8/layout/hierarchy6"/>
    <dgm:cxn modelId="{EE014601-9573-4CE9-BF02-6F62C8F1F51C}" type="presParOf" srcId="{7EA4EF89-E700-40AB-A8F3-16C7A847FB17}" destId="{B7B9028C-174A-48B0-A12B-E3F8A6133B7A}" srcOrd="2" destOrd="0" presId="urn:microsoft.com/office/officeart/2005/8/layout/hierarchy6"/>
    <dgm:cxn modelId="{E3782AE3-E966-4522-B89C-FA61E130EC3D}" type="presParOf" srcId="{7EA4EF89-E700-40AB-A8F3-16C7A847FB17}" destId="{13F0ACBF-E49F-42A7-8935-34A2B6145DD9}" srcOrd="3" destOrd="0" presId="urn:microsoft.com/office/officeart/2005/8/layout/hierarchy6"/>
    <dgm:cxn modelId="{55FB12F6-EF20-4FC3-9016-FD196A9DFA13}" type="presParOf" srcId="{13F0ACBF-E49F-42A7-8935-34A2B6145DD9}" destId="{7149F16E-1D3A-4667-BA8A-552FE3980B16}" srcOrd="0" destOrd="0" presId="urn:microsoft.com/office/officeart/2005/8/layout/hierarchy6"/>
    <dgm:cxn modelId="{C695683D-6AFF-4CA7-98DA-F3ADD75ADC07}" type="presParOf" srcId="{13F0ACBF-E49F-42A7-8935-34A2B6145DD9}" destId="{7E14A829-95DA-4EBA-A8A8-9E5A84F605CB}" srcOrd="1" destOrd="0" presId="urn:microsoft.com/office/officeart/2005/8/layout/hierarchy6"/>
    <dgm:cxn modelId="{1692EA39-EBBC-40E6-87C9-DC89C94D8852}" type="presParOf" srcId="{0081BD49-2909-45B0-B0F1-80E4818C5EC5}" destId="{B524E5D8-309D-4A0E-8A8F-C6BF32C9FF9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12B1F-ACA1-4992-A7B3-BF828217F426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253B8-E086-433B-8539-A91C6AC7B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2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D0B84E-4810-459E-9D3C-4F35C561B895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2837B9-2826-4CD2-933C-3C5F7A0567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14290"/>
            <a:ext cx="4754361" cy="6418937"/>
          </a:xfrm>
          <a:prstGeom prst="rect">
            <a:avLst/>
          </a:prstGeom>
        </p:spPr>
      </p:pic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2357430"/>
            <a:ext cx="8501122" cy="3286148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</a:rPr>
              <a:t>6.1 </a:t>
            </a:r>
            <a:r>
              <a:rPr lang="ru-RU" sz="3200" dirty="0" smtClean="0"/>
              <a:t> Интеграционные связи как необходимое условие развития трудовой миграции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6.2 </a:t>
            </a:r>
            <a:r>
              <a:rPr lang="ru-RU" sz="3200" dirty="0" smtClean="0"/>
              <a:t> Миграционные процессы и их значение в формировании  общего рынка труда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6.3 </a:t>
            </a:r>
            <a:r>
              <a:rPr lang="ru-RU" sz="3200" dirty="0" smtClean="0"/>
              <a:t> Демографические проблемы  как  фактор развития  трудовой миграции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170249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Глава 6. Трудовая миграция и социальное положение государств Средней Азии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143488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7" cy="550632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FFC000"/>
                </a:solidFill>
              </a:rPr>
              <a:t>7.1 </a:t>
            </a:r>
            <a:r>
              <a:rPr lang="ru-RU" sz="2600" dirty="0" smtClean="0"/>
              <a:t> Межстрановые миграционные процессы</a:t>
            </a:r>
          </a:p>
          <a:p>
            <a:r>
              <a:rPr lang="ru-RU" sz="2600" dirty="0" smtClean="0">
                <a:solidFill>
                  <a:srgbClr val="FFC000"/>
                </a:solidFill>
              </a:rPr>
              <a:t>7.2</a:t>
            </a:r>
            <a:r>
              <a:rPr lang="ru-RU" sz="2600" dirty="0" smtClean="0"/>
              <a:t>  Уровень экономического развития и его региональная дифференциация</a:t>
            </a:r>
          </a:p>
          <a:p>
            <a:r>
              <a:rPr lang="ru-RU" sz="2600" dirty="0" smtClean="0">
                <a:solidFill>
                  <a:srgbClr val="FFC000"/>
                </a:solidFill>
              </a:rPr>
              <a:t>7.3</a:t>
            </a:r>
            <a:r>
              <a:rPr lang="ru-RU" sz="2600" dirty="0" smtClean="0"/>
              <a:t>  Демографическая составляющая трудового  потенциала стран Содружества</a:t>
            </a:r>
          </a:p>
          <a:p>
            <a:r>
              <a:rPr lang="ru-RU" sz="2600" dirty="0" smtClean="0">
                <a:solidFill>
                  <a:srgbClr val="FFC000"/>
                </a:solidFill>
              </a:rPr>
              <a:t>7.4</a:t>
            </a:r>
            <a:r>
              <a:rPr lang="ru-RU" sz="2600" dirty="0" smtClean="0"/>
              <a:t>  Масштабы и структура спроса и предложения  на рынках  труда стран Содружества</a:t>
            </a:r>
          </a:p>
          <a:p>
            <a:r>
              <a:rPr lang="ru-RU" sz="2600" dirty="0" smtClean="0">
                <a:solidFill>
                  <a:srgbClr val="FFC000"/>
                </a:solidFill>
              </a:rPr>
              <a:t>7.5  </a:t>
            </a:r>
            <a:r>
              <a:rPr lang="ru-RU" sz="2600" dirty="0" smtClean="0"/>
              <a:t>Основные направления социально-экономического развития стран СНГ</a:t>
            </a:r>
          </a:p>
          <a:p>
            <a:r>
              <a:rPr lang="ru-RU" sz="2600" dirty="0" smtClean="0">
                <a:solidFill>
                  <a:srgbClr val="FFC000"/>
                </a:solidFill>
              </a:rPr>
              <a:t>7.6 </a:t>
            </a:r>
            <a:r>
              <a:rPr lang="ru-RU" sz="2600" dirty="0" smtClean="0"/>
              <a:t> Цель, принципы и основные направления межгосударственной миграционной  политики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0" y="512064"/>
            <a:ext cx="8294255" cy="777240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Глава 7.</a:t>
            </a:r>
            <a:r>
              <a:rPr lang="ru-RU" sz="3200" dirty="0" smtClean="0">
                <a:solidFill>
                  <a:srgbClr val="92D050"/>
                </a:solidFill>
              </a:rPr>
              <a:t>Интеграционные процессы в СНГ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4071942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39" cy="4649096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8.1</a:t>
            </a:r>
            <a:r>
              <a:rPr lang="ru-RU" sz="3200" dirty="0" smtClean="0"/>
              <a:t>  Динамика и основные тенденции миграции  в  США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8.2</a:t>
            </a:r>
            <a:r>
              <a:rPr lang="ru-RU" sz="3200" dirty="0" smtClean="0"/>
              <a:t>  Воздействие иммиграции  на социально-экономические процессы в США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8.2.1. </a:t>
            </a:r>
            <a:r>
              <a:rPr lang="ru-RU" sz="3200" dirty="0" smtClean="0"/>
              <a:t>Влияние иммиграции на численность населения США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8.2.2 </a:t>
            </a:r>
            <a:r>
              <a:rPr lang="ru-RU" sz="3200" dirty="0" smtClean="0"/>
              <a:t> Влияние иммиграции на экономику США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8.3 </a:t>
            </a:r>
            <a:r>
              <a:rPr lang="ru-RU" sz="3200" dirty="0" smtClean="0"/>
              <a:t>Иммиграционная политика США на современном этапе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Глава 8. Миграция в США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5143488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3286124"/>
            <a:ext cx="7865625" cy="30003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9.1 </a:t>
            </a:r>
            <a:r>
              <a:rPr lang="ru-RU" sz="2800" dirty="0" smtClean="0"/>
              <a:t> Прогнозирование, понятие и методы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9.2 </a:t>
            </a:r>
            <a:r>
              <a:rPr lang="ru-RU" sz="2800" dirty="0" smtClean="0"/>
              <a:t> Прогнозирование миграционных процессов  в  России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9.3</a:t>
            </a:r>
            <a:r>
              <a:rPr lang="ru-RU" sz="2800" dirty="0" smtClean="0"/>
              <a:t>  Методологические подходы к определению потребности российских регионов в дополнительном притоке рабочей силы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148817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Раздел 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accent1"/>
                </a:solidFill>
              </a:rPr>
              <a:t>Миграция: Прогнозирование, политика, интеграция </a:t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Глава 9. Прогнозирование миграции</a:t>
            </a: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1928802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2214554"/>
            <a:ext cx="8294253" cy="45005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10.1 </a:t>
            </a:r>
            <a:r>
              <a:rPr lang="ru-RU" dirty="0" smtClean="0"/>
              <a:t>Этапы разработки и реализации миграционной политики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10.1.1 </a:t>
            </a:r>
            <a:r>
              <a:rPr lang="ru-RU" dirty="0" smtClean="0"/>
              <a:t>Оценка ситуации, прогноз численности и состава населения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10.1.2</a:t>
            </a:r>
            <a:r>
              <a:rPr lang="ru-RU" dirty="0" smtClean="0"/>
              <a:t> Определение целей, принципов и задач миграционной политики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10.1.3</a:t>
            </a:r>
            <a:r>
              <a:rPr lang="ru-RU" dirty="0" smtClean="0"/>
              <a:t>  Оценка миграционного потенциала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10.1.4 </a:t>
            </a:r>
            <a:r>
              <a:rPr lang="ru-RU" dirty="0" smtClean="0"/>
              <a:t> Определение основных направлений влияния на миграционные процессы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10.2</a:t>
            </a:r>
            <a:r>
              <a:rPr lang="ru-RU" dirty="0" smtClean="0"/>
              <a:t> Инструменты реализации миграционной политики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10.2.1</a:t>
            </a:r>
            <a:r>
              <a:rPr lang="ru-RU" dirty="0" smtClean="0"/>
              <a:t> Институциональная структура и правовое обеспечение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10.3 </a:t>
            </a:r>
            <a:r>
              <a:rPr lang="ru-RU" dirty="0" smtClean="0"/>
              <a:t>Механизмы реализации миграционной политики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10.3.1 </a:t>
            </a:r>
            <a:r>
              <a:rPr lang="ru-RU" dirty="0" smtClean="0"/>
              <a:t> Экономические и административные регуляторы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10.3.2 </a:t>
            </a:r>
            <a:r>
              <a:rPr lang="ru-RU" dirty="0" smtClean="0"/>
              <a:t> Программно – целевой метод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Глава 10. </a:t>
            </a:r>
            <a:r>
              <a:rPr lang="ru-RU" sz="3600" dirty="0" smtClean="0">
                <a:solidFill>
                  <a:schemeClr val="accent1"/>
                </a:solidFill>
              </a:rPr>
              <a:t>Методологические основы разработки государственной миграционной политики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4857760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8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794187" cy="514916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rgbClr val="FFC000"/>
                </a:solidFill>
              </a:rPr>
              <a:t>11.1 </a:t>
            </a:r>
            <a:r>
              <a:rPr lang="ru-RU" sz="9600" dirty="0" smtClean="0"/>
              <a:t>Политика интеграции: барьеры, потенциал, возможности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11.2 </a:t>
            </a:r>
            <a:r>
              <a:rPr lang="ru-RU" sz="9600" dirty="0" smtClean="0"/>
              <a:t>Вызовы социальной исключенности мигрантов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11.3 </a:t>
            </a:r>
            <a:r>
              <a:rPr lang="ru-RU" sz="9600" dirty="0" smtClean="0"/>
              <a:t> Принципы, подходы и контуры политики интеграции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11.4</a:t>
            </a:r>
            <a:r>
              <a:rPr lang="ru-RU" sz="9600" dirty="0" smtClean="0"/>
              <a:t>  Политика интеграции в контексте проблем миграционной политики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11.5 </a:t>
            </a:r>
            <a:r>
              <a:rPr lang="ru-RU" sz="9600" dirty="0" smtClean="0"/>
              <a:t>  Фундаментальные проблемы политики интеграции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11.6</a:t>
            </a:r>
            <a:r>
              <a:rPr lang="ru-RU" sz="9600" dirty="0" smtClean="0"/>
              <a:t>   Российские дискурсы о миграции: 2000 –е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11.7  </a:t>
            </a:r>
            <a:r>
              <a:rPr lang="ru-RU" sz="9600" dirty="0" smtClean="0"/>
              <a:t>  Задать камертон: манипуляции общественным мнением</a:t>
            </a:r>
          </a:p>
          <a:p>
            <a:r>
              <a:rPr lang="ru-RU" sz="9600" dirty="0" smtClean="0">
                <a:solidFill>
                  <a:srgbClr val="FFC000"/>
                </a:solidFill>
              </a:rPr>
              <a:t>11.8  </a:t>
            </a:r>
            <a:r>
              <a:rPr lang="ru-RU" sz="9600" dirty="0" smtClean="0"/>
              <a:t>  «Навязанный дискурс»:  имитация общественного мнения</a:t>
            </a:r>
          </a:p>
          <a:p>
            <a:endParaRPr lang="ru-RU" sz="64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Глава 11. Политика интеграции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3141" y="1928802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436997" cy="36489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Миграция населения </a:t>
            </a:r>
            <a:r>
              <a:rPr lang="ru-RU" sz="2800" dirty="0" smtClean="0"/>
              <a:t>– один из самых сложных социально – экономический процессов, подвержённый воздействию всего комплекса  политических, экономических, социальных отношений.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/>
                </a:solidFill>
              </a:rPr>
              <a:t>Понятия и виды миграции населения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786322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7" cy="5506328"/>
          </a:xfrm>
        </p:spPr>
        <p:txBody>
          <a:bodyPr>
            <a:normAutofit/>
          </a:bodyPr>
          <a:lstStyle/>
          <a:p>
            <a:pPr marL="569214" indent="-514350"/>
            <a:r>
              <a:rPr lang="ru-RU" sz="2800" dirty="0" smtClean="0">
                <a:solidFill>
                  <a:schemeClr val="accent3"/>
                </a:solidFill>
              </a:rPr>
              <a:t>По признаку время пребывания в месте вселения</a:t>
            </a:r>
          </a:p>
          <a:p>
            <a:pPr marL="569214" indent="-514350"/>
            <a:r>
              <a:rPr lang="ru-RU" sz="2800" dirty="0" smtClean="0"/>
              <a:t>   Постоянная миграция </a:t>
            </a:r>
          </a:p>
          <a:p>
            <a:pPr marL="569214" indent="-514350"/>
            <a:r>
              <a:rPr lang="ru-RU" sz="2800" dirty="0" smtClean="0"/>
              <a:t>   Временная миграция</a:t>
            </a:r>
          </a:p>
          <a:p>
            <a:r>
              <a:rPr lang="ru-RU" sz="3200" dirty="0" smtClean="0">
                <a:solidFill>
                  <a:schemeClr val="accent3"/>
                </a:solidFill>
              </a:rPr>
              <a:t>Временная миграция  подразделяется на:</a:t>
            </a:r>
          </a:p>
          <a:p>
            <a:r>
              <a:rPr lang="ru-RU" sz="3200" dirty="0" smtClean="0">
                <a:solidFill>
                  <a:schemeClr val="accent3"/>
                </a:solidFill>
              </a:rPr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краткосрочная миграция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долгосрочная миграция</a:t>
            </a:r>
          </a:p>
          <a:p>
            <a:r>
              <a:rPr lang="ru-RU" sz="3200" dirty="0" smtClean="0">
                <a:solidFill>
                  <a:schemeClr val="accent3"/>
                </a:solidFill>
              </a:rPr>
              <a:t>По способу вовлечения выделяют: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Добровольная миграция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Вынужденная миграция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Принудительная миграция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       </a:t>
            </a:r>
            <a:r>
              <a:rPr lang="ru-RU" sz="4400" dirty="0" smtClean="0">
                <a:solidFill>
                  <a:schemeClr val="accent1"/>
                </a:solidFill>
              </a:rPr>
              <a:t>Виды миграции </a:t>
            </a:r>
            <a:endParaRPr lang="ru-RU" sz="44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786322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22815" cy="4934848"/>
          </a:xfrm>
        </p:spPr>
        <p:txBody>
          <a:bodyPr>
            <a:normAutofit/>
          </a:bodyPr>
          <a:lstStyle/>
          <a:p>
            <a:pPr marL="569214" indent="-514350"/>
            <a:r>
              <a:rPr lang="ru-RU" dirty="0" smtClean="0">
                <a:solidFill>
                  <a:schemeClr val="tx1"/>
                </a:solidFill>
              </a:rPr>
              <a:t>По географическому и пространственному признаку выделяют</a:t>
            </a:r>
          </a:p>
          <a:p>
            <a:pPr marL="569214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/>
                </a:solidFill>
              </a:rPr>
              <a:t>Внешняя</a:t>
            </a:r>
          </a:p>
          <a:p>
            <a:pPr marL="569214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/>
                </a:solidFill>
              </a:rPr>
              <a:t>Внутренняя</a:t>
            </a:r>
          </a:p>
          <a:p>
            <a:pPr marL="569214" indent="-514350"/>
            <a:r>
              <a:rPr lang="ru-RU" sz="3200" dirty="0" smtClean="0">
                <a:solidFill>
                  <a:schemeClr val="tx1"/>
                </a:solidFill>
              </a:rPr>
              <a:t>По степенью законности выделяют</a:t>
            </a:r>
          </a:p>
          <a:p>
            <a:pPr marL="569214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/>
                </a:solidFill>
              </a:rPr>
              <a:t>Легальную миграцию </a:t>
            </a:r>
          </a:p>
          <a:p>
            <a:pPr marL="569214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/>
                </a:solidFill>
              </a:rPr>
              <a:t>Нелегальную миграцию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/>
                </a:solidFill>
              </a:rPr>
              <a:t>      Типы миграции</a:t>
            </a:r>
            <a:endParaRPr lang="ru-RU" sz="48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786322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8294253" cy="4077592"/>
          </a:xfrm>
        </p:spPr>
        <p:txBody>
          <a:bodyPr/>
          <a:lstStyle/>
          <a:p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       </a:t>
            </a:r>
            <a:r>
              <a:rPr lang="ru-RU" sz="4800" dirty="0" smtClean="0">
                <a:solidFill>
                  <a:schemeClr val="accent1"/>
                </a:solidFill>
              </a:rPr>
              <a:t>Цели миграции</a:t>
            </a:r>
            <a:endParaRPr lang="ru-RU" sz="48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857356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1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4786322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214290"/>
            <a:ext cx="39613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РЕЦЕНЗЕНТЫ: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05342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Рыбаковский</a:t>
            </a:r>
            <a:r>
              <a:rPr lang="ru-RU" sz="2400" b="1" dirty="0" smtClean="0">
                <a:solidFill>
                  <a:srgbClr val="FF0000"/>
                </a:solidFill>
              </a:rPr>
              <a:t> Л.Л. </a:t>
            </a:r>
            <a:r>
              <a:rPr lang="ru-RU" sz="2400" dirty="0" smtClean="0"/>
              <a:t>– </a:t>
            </a:r>
            <a:r>
              <a:rPr lang="ru-RU" sz="2400" dirty="0" err="1" smtClean="0"/>
              <a:t>д.э.н</a:t>
            </a:r>
            <a:r>
              <a:rPr lang="ru-RU" sz="2400" dirty="0" smtClean="0"/>
              <a:t>., проф., руководитель Группы геополитических  проблем Института  социально – политических  исследований  Российской АН;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Рощин Ю.М. </a:t>
            </a:r>
            <a:r>
              <a:rPr lang="ru-RU" sz="2400" dirty="0" smtClean="0"/>
              <a:t>– </a:t>
            </a:r>
            <a:r>
              <a:rPr lang="ru-RU" sz="2400" dirty="0" err="1" smtClean="0"/>
              <a:t>к.э.н</a:t>
            </a:r>
            <a:r>
              <a:rPr lang="ru-RU" sz="2400" dirty="0" smtClean="0"/>
              <a:t>., проф., заведующий  кафедрой управления миграционными процессами, заместитель директора Института государственного управления и права Государственного университета управления (Россия);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Исламов С.И. </a:t>
            </a:r>
            <a:r>
              <a:rPr lang="ru-RU" sz="2400" dirty="0" smtClean="0"/>
              <a:t> - </a:t>
            </a:r>
            <a:r>
              <a:rPr lang="ru-RU" sz="2400" dirty="0" err="1" smtClean="0"/>
              <a:t>д.э.н</a:t>
            </a:r>
            <a:r>
              <a:rPr lang="ru-RU" sz="2400" dirty="0" smtClean="0"/>
              <a:t>., профессор, член корр. АН Республики Таджикистан, зам. директора института  экономики  и демографии  АН  Республики Таджикистан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786322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5143488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358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 формирование жизненного стандарта  накладывает  отпечаток  культура,  традиции   населения,  восприимчивость  к  их  изменениям, что  связано в первую очередь, с  этнической  принадлежностью  потенциального мигранта  или  групп   мигрантов .  Часто совокупность факторов,  составляющих  жизненный  стандарт,  называют   или  приравнивают  к  этническим   факторам  миграции. </a:t>
            </a:r>
            <a:endParaRPr lang="ru-RU" sz="3200" dirty="0"/>
          </a:p>
        </p:txBody>
      </p:sp>
      <p:pic>
        <p:nvPicPr>
          <p:cNvPr id="3" name="Рисунок 2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5143488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</a:rPr>
              <a:t>Классификация факторов миграции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1357298"/>
            <a:ext cx="8715404" cy="5286412"/>
          </a:xfrm>
        </p:spPr>
      </p:pic>
      <p:pic>
        <p:nvPicPr>
          <p:cNvPr id="5" name="Рисунок 4" descr="1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857760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388" y="1285860"/>
            <a:ext cx="2500330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назначения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00430" y="3000372"/>
            <a:ext cx="2357454" cy="10715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Решение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мигрировать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20" y="1285860"/>
            <a:ext cx="2571768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происхождения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000240"/>
            <a:ext cx="2000264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Индивидуальные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характеристики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4500570"/>
            <a:ext cx="207170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Издержки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переезда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4929198"/>
            <a:ext cx="2286016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Социальная  среда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3786190"/>
            <a:ext cx="2286016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Национальная политика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571744"/>
            <a:ext cx="2286016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Объективные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региональные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характеристики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929198"/>
            <a:ext cx="2428892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Социальная  среда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786190"/>
            <a:ext cx="2357454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Национальная политика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571744"/>
            <a:ext cx="2357454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Объективные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региональные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характеристики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214290"/>
            <a:ext cx="804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Причины  влияющие на принятие  решения  о миграции</a:t>
            </a:r>
            <a:endParaRPr lang="ru-RU" sz="2400" dirty="0">
              <a:solidFill>
                <a:schemeClr val="accent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500562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4464843" y="4321976"/>
            <a:ext cx="35719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5500694" y="4071942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5857884" y="3000372"/>
            <a:ext cx="71596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2857488" y="2928934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857488" y="3643314"/>
            <a:ext cx="571504" cy="42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</p:cNvCxnSpPr>
          <p:nvPr/>
        </p:nvCxnSpPr>
        <p:spPr>
          <a:xfrm flipV="1">
            <a:off x="2928926" y="3714752"/>
            <a:ext cx="50006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5857884" y="3643314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5143488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>
                <a:solidFill>
                  <a:schemeClr val="accent1"/>
                </a:solidFill>
              </a:rPr>
              <a:t>Схема взаимовлияния  миграционных и этнических  процессов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3000396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Естественный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прирост  населения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2143116"/>
            <a:ext cx="207170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Национальный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состав населения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5357826"/>
            <a:ext cx="207170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Миграционный потенциал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286256"/>
            <a:ext cx="207170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Миграционное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поведение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214686"/>
            <a:ext cx="207170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Этнические процессы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071546"/>
            <a:ext cx="2071702" cy="6429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Миграция населения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571868" y="2285992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3500430" y="2571744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857356" y="5715016"/>
            <a:ext cx="41434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1429522" y="164225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679423" y="4536289"/>
            <a:ext cx="235666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857356" y="1214422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72462" y="5786454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8072462" y="121442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V="1">
            <a:off x="6608380" y="3465116"/>
            <a:ext cx="4572032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714884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2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5985" y="5072074"/>
            <a:ext cx="1168015" cy="1527682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Динамика трудовой миграции (привлекаемой иностранной рабочей силы по контрактам и договорам), тыс. чел.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Копия Изображение 002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34" y="1357298"/>
            <a:ext cx="8643966" cy="5286412"/>
          </a:xfrm>
        </p:spPr>
      </p:pic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857232"/>
            <a:ext cx="785818" cy="1027795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42646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/>
                </a:solidFill>
              </a:rPr>
              <a:t>Распределение основных типологических характеристик по типом влияния миграции на региональные рынки труда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Копия Копия Изображение 00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428596" y="1571612"/>
            <a:ext cx="8715404" cy="5286388"/>
          </a:xfrm>
        </p:spPr>
      </p:pic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4429132"/>
            <a:ext cx="857256" cy="1121231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643998" cy="626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Наибольший спрос на квалифицированные кадры наблюдается в промышленно – развитых  регионах с высокой занятостью населения, обладающего высшими и средними профессиональными характеристиками. К таким регионам относятся              г. Москва,  г. Санкт-Петербург,  Ленинградская, Челябинская, Калужская, Кемеровская, Немецкий АО,  Ханты-Мансийский  АО,  Ямало-Немецкий  АО,  республика Коми,  Карелия и др. В этих же регионах, как правило ,  среди  безработных  выше,  чем в других регионах  доля лиц,  имеющих  высшее образование,  что  свидетельствует  с одной стороны  о высокой  конкуренции, а с другой – о структурном  характере  безработицы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1500174"/>
            <a:ext cx="1000132" cy="1308103"/>
          </a:xfrm>
          <a:prstGeom prst="rect">
            <a:avLst/>
          </a:prstGeom>
        </p:spPr>
      </p:pic>
    </p:spTree>
  </p:cSld>
  <p:clrMapOvr>
    <a:masterClrMapping/>
  </p:clrMapOvr>
  <p:transition spd="slow" advClick="0" advTm="27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42646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/>
                </a:solidFill>
              </a:rPr>
              <a:t>РЕГИОНЫ – ЛИДЕРЫ И РЕГИОНЫ – АУТСАЙДЕРЫ ПО      ЧИСЛЕННОСТИ НАСЕЛЕНИЯ, ИМЕЮЩЕГО   ПРОФЕССИОНАЛЬНОЕ ОБРАЗОВАНИЕ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Изображение 00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57158" y="1404578"/>
            <a:ext cx="8786842" cy="5453422"/>
          </a:xfrm>
        </p:spPr>
      </p:pic>
      <p:pic>
        <p:nvPicPr>
          <p:cNvPr id="5" name="Рисунок 4" descr="1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9332" y="214290"/>
            <a:ext cx="764668" cy="1000132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(2) Изображение 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786190"/>
            <a:ext cx="2179409" cy="2891052"/>
          </a:xfrm>
          <a:prstGeom prst="rect">
            <a:avLst/>
          </a:prstGeom>
        </p:spPr>
      </p:pic>
      <p:pic>
        <p:nvPicPr>
          <p:cNvPr id="3" name="Рисунок 2" descr="Копия Изображение 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786190"/>
            <a:ext cx="2143140" cy="2842941"/>
          </a:xfrm>
          <a:prstGeom prst="rect">
            <a:avLst/>
          </a:prstGeom>
        </p:spPr>
      </p:pic>
      <p:pic>
        <p:nvPicPr>
          <p:cNvPr id="6" name="Содержимое 3" descr="Изображение 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86190"/>
            <a:ext cx="2214577" cy="29021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5008" y="2285992"/>
            <a:ext cx="30718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Д.э.н., профессора</a:t>
            </a:r>
          </a:p>
          <a:p>
            <a:r>
              <a:rPr lang="ru-RU" sz="2800" dirty="0" smtClean="0"/>
              <a:t>         </a:t>
            </a:r>
            <a:r>
              <a:rPr lang="ru-RU" sz="2000" dirty="0" smtClean="0">
                <a:solidFill>
                  <a:schemeClr val="accent2"/>
                </a:solidFill>
              </a:rPr>
              <a:t>Топилина Анатолий 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                      Васильевича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500306"/>
            <a:ext cx="26432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К. э. н.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       </a:t>
            </a:r>
            <a:r>
              <a:rPr lang="ru-RU" sz="2000" dirty="0" smtClean="0">
                <a:solidFill>
                  <a:schemeClr val="accent2"/>
                </a:solidFill>
              </a:rPr>
              <a:t>Парфенцева Ольга  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            Александровна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500306"/>
            <a:ext cx="228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Д.э.н.,профессора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  </a:t>
            </a:r>
            <a:r>
              <a:rPr lang="ru-RU" sz="2000" dirty="0" smtClean="0">
                <a:solidFill>
                  <a:schemeClr val="accent2"/>
                </a:solidFill>
              </a:rPr>
              <a:t>Ульмасов Рахмон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        Ульмасович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85728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         Учебное пособие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>                                                                 </a:t>
            </a:r>
            <a:r>
              <a:rPr lang="ru-RU" sz="3600" dirty="0" smtClean="0">
                <a:solidFill>
                  <a:schemeClr val="accent1"/>
                </a:solidFill>
              </a:rPr>
              <a:t>Под редакцией </a:t>
            </a:r>
            <a:endParaRPr lang="ru-RU" dirty="0"/>
          </a:p>
        </p:txBody>
      </p:sp>
      <p:pic>
        <p:nvPicPr>
          <p:cNvPr id="11" name="Рисунок 10" descr="1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7166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114298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/>
                </a:solidFill>
              </a:rPr>
              <a:t>Динамика ВВП на душу населения в странах Центральной Азии 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Изображение 01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415551" y="1000108"/>
            <a:ext cx="8728449" cy="5643602"/>
          </a:xfrm>
        </p:spPr>
      </p:pic>
      <p:pic>
        <p:nvPicPr>
          <p:cNvPr id="5" name="Рисунок 4" descr="1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1071546"/>
            <a:ext cx="714380" cy="934359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</a:rPr>
              <a:t>Книга состоит из трёх разделов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Раздел 1.</a:t>
            </a:r>
          </a:p>
          <a:p>
            <a:r>
              <a:rPr lang="ru-RU" dirty="0" smtClean="0"/>
              <a:t>Миграция: Теоретический  потенциал  и сфера  влияния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Раздел  2.</a:t>
            </a:r>
          </a:p>
          <a:p>
            <a:r>
              <a:rPr lang="ru-RU" dirty="0" smtClean="0"/>
              <a:t>Миграция  и развитие стран мира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Раздел  3.</a:t>
            </a:r>
          </a:p>
          <a:p>
            <a:r>
              <a:rPr lang="ru-RU" dirty="0" smtClean="0"/>
              <a:t>Миграция: Прогнозирование, политика,  интеграция</a:t>
            </a:r>
            <a:endParaRPr lang="ru-RU" dirty="0"/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3143248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3500438"/>
            <a:ext cx="6436865" cy="26432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1.1</a:t>
            </a:r>
            <a:r>
              <a:rPr lang="ru-RU" dirty="0" smtClean="0"/>
              <a:t> Миграция  населения – понятие  и определение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1.2</a:t>
            </a:r>
            <a:r>
              <a:rPr lang="ru-RU" dirty="0" smtClean="0"/>
              <a:t> Классификация, виды и типы миграции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1.3</a:t>
            </a:r>
            <a:r>
              <a:rPr lang="ru-RU" dirty="0" smtClean="0"/>
              <a:t> Источники информации о миграционных процессах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1.4</a:t>
            </a:r>
            <a:r>
              <a:rPr lang="ru-RU" dirty="0" smtClean="0"/>
              <a:t> Показатели миграции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1.5</a:t>
            </a:r>
            <a:r>
              <a:rPr lang="ru-RU" dirty="0" smtClean="0"/>
              <a:t> Факторы и причины миграции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1.6</a:t>
            </a:r>
            <a:r>
              <a:rPr lang="ru-RU" dirty="0" smtClean="0"/>
              <a:t> Концепции миграции и </a:t>
            </a:r>
            <a:r>
              <a:rPr lang="ru-RU" dirty="0" err="1" smtClean="0"/>
              <a:t>класификация</a:t>
            </a:r>
            <a:r>
              <a:rPr lang="ru-RU" dirty="0" smtClean="0"/>
              <a:t> основных  научных подходов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6448" cy="184536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Раздел 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Миграция: </a:t>
            </a:r>
            <a:r>
              <a:rPr lang="ru-RU" dirty="0" err="1" smtClean="0">
                <a:solidFill>
                  <a:srgbClr val="92D050"/>
                </a:solidFill>
              </a:rPr>
              <a:t>Теоретицеский</a:t>
            </a:r>
            <a:r>
              <a:rPr lang="ru-RU" dirty="0" smtClean="0">
                <a:solidFill>
                  <a:srgbClr val="92D050"/>
                </a:solidFill>
              </a:rPr>
              <a:t> потенциал и сфера влияния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глава </a:t>
            </a:r>
            <a:r>
              <a:rPr lang="ru-RU" sz="2000" dirty="0" smtClean="0">
                <a:solidFill>
                  <a:srgbClr val="FFFF00"/>
                </a:solidFill>
              </a:rPr>
              <a:t>1. Теоретические вопросы миграции населения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4786322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28662" y="1785926"/>
            <a:ext cx="7786742" cy="4429156"/>
          </a:xfrm>
        </p:spPr>
        <p:txBody>
          <a:bodyPr>
            <a:normAutofit lnSpcReduction="10000"/>
          </a:bodyPr>
          <a:lstStyle/>
          <a:p>
            <a:r>
              <a:rPr lang="ru-RU" sz="31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2.1 Миграция и динамика численности населения</a:t>
            </a:r>
          </a:p>
          <a:p>
            <a:r>
              <a:rPr lang="ru-RU" sz="3100" dirty="0" smtClean="0">
                <a:solidFill>
                  <a:srgbClr val="FFC000"/>
                </a:solidFill>
              </a:rPr>
              <a:t>2.1.1 </a:t>
            </a:r>
            <a:r>
              <a:rPr lang="ru-RU" sz="3100" dirty="0" smtClean="0"/>
              <a:t>Внешняя и внутренняя  миграция</a:t>
            </a:r>
          </a:p>
          <a:p>
            <a:r>
              <a:rPr lang="ru-RU" sz="3100" dirty="0" smtClean="0">
                <a:solidFill>
                  <a:srgbClr val="FFC000"/>
                </a:solidFill>
              </a:rPr>
              <a:t>2.1.2 </a:t>
            </a:r>
            <a:r>
              <a:rPr lang="ru-RU" sz="3100" dirty="0" smtClean="0"/>
              <a:t> Иммиграция  в Россию</a:t>
            </a:r>
          </a:p>
          <a:p>
            <a:r>
              <a:rPr lang="ru-RU" sz="3100" dirty="0" smtClean="0">
                <a:solidFill>
                  <a:srgbClr val="FFC000"/>
                </a:solidFill>
              </a:rPr>
              <a:t>2.1.3 </a:t>
            </a:r>
            <a:r>
              <a:rPr lang="ru-RU" sz="3100" dirty="0" smtClean="0"/>
              <a:t>Эмиграция из России</a:t>
            </a:r>
          </a:p>
          <a:p>
            <a:r>
              <a:rPr lang="ru-RU" sz="3100" dirty="0" smtClean="0">
                <a:solidFill>
                  <a:srgbClr val="FFC000"/>
                </a:solidFill>
              </a:rPr>
              <a:t>2.1.4</a:t>
            </a:r>
            <a:r>
              <a:rPr lang="ru-RU" sz="3100" dirty="0" smtClean="0"/>
              <a:t>  Внутренняя миграция</a:t>
            </a:r>
          </a:p>
          <a:p>
            <a:r>
              <a:rPr lang="ru-RU" sz="31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2.2 Миграция и её влияние на формирование трудового потенциала российских территорий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1" y="0"/>
            <a:ext cx="8156448" cy="1289304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Глава 2. </a:t>
            </a:r>
            <a:r>
              <a:rPr lang="ru-RU" sz="3200" dirty="0" smtClean="0">
                <a:solidFill>
                  <a:schemeClr val="accent1"/>
                </a:solidFill>
              </a:rPr>
              <a:t>Характеристика процессов миграции и её последствия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286124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7" cy="529203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3.1</a:t>
            </a:r>
            <a:r>
              <a:rPr lang="ru-RU" sz="3200" dirty="0" smtClean="0"/>
              <a:t> Общие замечания по проблеме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3.2</a:t>
            </a:r>
            <a:r>
              <a:rPr lang="ru-RU" sz="3200" dirty="0" smtClean="0"/>
              <a:t>  Миграция и этнос – вопросы взаимодействия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3.3 </a:t>
            </a:r>
            <a:r>
              <a:rPr lang="ru-RU" sz="3200" dirty="0" smtClean="0"/>
              <a:t>Показатели оценки взаимодействия миграции и этнических процессов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3.4</a:t>
            </a:r>
            <a:r>
              <a:rPr lang="ru-RU" sz="3200" dirty="0" smtClean="0"/>
              <a:t>  Миграция и её  влияние на этнические структуры населения 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3.5</a:t>
            </a:r>
            <a:r>
              <a:rPr lang="ru-RU" sz="3200" dirty="0" smtClean="0"/>
              <a:t>  Миграция  и процессы ассимиляции 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3.6</a:t>
            </a:r>
            <a:r>
              <a:rPr lang="ru-RU" sz="3200" dirty="0" smtClean="0"/>
              <a:t> Национальная составляющая миграционной политики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Глава 3. </a:t>
            </a:r>
            <a:r>
              <a:rPr lang="ru-RU" sz="2800" dirty="0" smtClean="0">
                <a:solidFill>
                  <a:schemeClr val="accent1"/>
                </a:solidFill>
              </a:rPr>
              <a:t>Миграция и этнические процессы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1142984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351672"/>
            <a:ext cx="8715404" cy="55063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4.1  Трудовая  миграция,  понятие, классификация форм</a:t>
            </a:r>
          </a:p>
          <a:p>
            <a:r>
              <a:rPr lang="ru-RU" dirty="0" smtClean="0"/>
              <a:t>4.2  Современные аспекты спроса  на трудовых  мигрантов</a:t>
            </a:r>
          </a:p>
          <a:p>
            <a:r>
              <a:rPr lang="ru-RU" dirty="0" smtClean="0"/>
              <a:t>4.3  Теоретические аспекты взаимодействия миграции и рынка труда</a:t>
            </a:r>
          </a:p>
          <a:p>
            <a:r>
              <a:rPr lang="ru-RU" dirty="0" smtClean="0"/>
              <a:t>4.4  Система показателей для оценки влияния миграции на формирование спроса и предложения рабочей силы</a:t>
            </a:r>
          </a:p>
          <a:p>
            <a:r>
              <a:rPr lang="ru-RU" dirty="0" smtClean="0"/>
              <a:t>4.5  Трудовая миграция в России: динамика развития</a:t>
            </a:r>
          </a:p>
          <a:p>
            <a:r>
              <a:rPr lang="ru-RU" dirty="0" smtClean="0"/>
              <a:t>4.6  Региональные особенности использования иностранной рабочей силы</a:t>
            </a:r>
          </a:p>
          <a:p>
            <a:r>
              <a:rPr lang="ru-RU" dirty="0" smtClean="0"/>
              <a:t>4.7  Типология российских регионов по характеру влияния миграции на рынок труда</a:t>
            </a:r>
          </a:p>
          <a:p>
            <a:r>
              <a:rPr lang="ru-RU" dirty="0" smtClean="0"/>
              <a:t>4.8  Миграция и её влияние на половозрастную структуру рабочей силы  России</a:t>
            </a:r>
          </a:p>
          <a:p>
            <a:r>
              <a:rPr lang="ru-RU" dirty="0" smtClean="0"/>
              <a:t>4.9  Качественные характеристики мигрантов</a:t>
            </a:r>
          </a:p>
          <a:p>
            <a:r>
              <a:rPr lang="ru-RU" dirty="0" smtClean="0"/>
              <a:t>4.10  Потребности российских регионов в квалифицированной рабочей силе и миграция</a:t>
            </a:r>
          </a:p>
          <a:p>
            <a:r>
              <a:rPr lang="ru-RU" dirty="0" smtClean="0"/>
              <a:t>4.11  Нелегальная миграция в России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1"/>
                </a:solidFill>
              </a:rPr>
              <a:t>Глава 4. Миграция и рынок труда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28596" y="1351672"/>
            <a:ext cx="8715404" cy="5506328"/>
          </a:xfrm>
          <a:prstGeom prst="rect">
            <a:avLst/>
          </a:prstGeom>
        </p:spPr>
        <p:txBody>
          <a:bodyPr vert="horz" lIns="82296" tIns="45720" bIns="0" anchor="t">
            <a:normAutofit lnSpcReduction="10000"/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Трудовая  миграция,  понятие, классификация форм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4.2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Современные аспекты спроса  на трудовых  мигрантов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4.3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Теоретические аспекты взаимодействия миграции и рынка труда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4.4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Система показателей для оценки влияния миграции на формирование спроса и предложения рабочей силы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4.5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Трудовая миграция в России: динамика развития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4.6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Региональные особенности использования иностранной рабочей силы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4.7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Типология российских регионов по характеру влияния миграции на рынок труда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4.8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Миграция и её влияние на половозрастную структуру рабочей силы  России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4.9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Качественные характеристики мигрантов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4.10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Потребности российских регионов в квалифицированной рабочей силе и миграция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4.11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Нелегальная миграция в России</a:t>
            </a: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357166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2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2714620"/>
            <a:ext cx="8643965" cy="328614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5.1 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chemeClr val="tx1"/>
                </a:solidFill>
              </a:rPr>
              <a:t>Гражданская война  и её влияние на миграционные  процессы в       Таджикистане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5.2 </a:t>
            </a:r>
            <a:r>
              <a:rPr lang="ru-RU" sz="2800" dirty="0" smtClean="0">
                <a:solidFill>
                  <a:schemeClr val="tx1"/>
                </a:solidFill>
              </a:rPr>
              <a:t> История таджикской миграции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5.3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ru-RU" sz="2800" dirty="0" smtClean="0">
                <a:solidFill>
                  <a:schemeClr val="tx1"/>
                </a:solidFill>
              </a:rPr>
              <a:t>Проблемы регулирования внешней трудовой миграции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5.4 </a:t>
            </a:r>
            <a:r>
              <a:rPr lang="ru-RU" sz="2800" dirty="0" smtClean="0">
                <a:solidFill>
                  <a:schemeClr val="tx1"/>
                </a:solidFill>
              </a:rPr>
              <a:t>  Управление миграционными процессами. Концепция. Методические подходы и принципы, экономические механизмы и стимулы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Раздел 2.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Миграция и развитие стран мира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5" y="1928802"/>
            <a:ext cx="828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Глава 5  Таджикистан в мировой миграционной системе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1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3141" y="3071810"/>
            <a:ext cx="1310859" cy="171451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507</TotalTime>
  <Words>1166</Words>
  <Application>Microsoft Office PowerPoint</Application>
  <PresentationFormat>Экран (4:3)</PresentationFormat>
  <Paragraphs>190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Метро</vt:lpstr>
      <vt:lpstr>Презентация PowerPoint</vt:lpstr>
      <vt:lpstr>Презентация PowerPoint</vt:lpstr>
      <vt:lpstr>Презентация PowerPoint</vt:lpstr>
      <vt:lpstr>Книга состоит из трёх разделов</vt:lpstr>
      <vt:lpstr>Раздел 1. Миграция: Теоретицеский потенциал и сфера влияния  глава 1. Теоретические вопросы миграции населения </vt:lpstr>
      <vt:lpstr>Глава 2. Характеристика процессов миграции и её последствия</vt:lpstr>
      <vt:lpstr>Глава 3. Миграция и этнические процессы </vt:lpstr>
      <vt:lpstr>Глава 4. Миграция и рынок труда</vt:lpstr>
      <vt:lpstr>Раздел 2.  Миграция и развитие стран мира</vt:lpstr>
      <vt:lpstr>Глава 6. Трудовая миграция и социальное положение государств Средней Азии</vt:lpstr>
      <vt:lpstr>Глава 7.Интеграционные процессы в СНГ</vt:lpstr>
      <vt:lpstr>Глава 8. Миграция в США</vt:lpstr>
      <vt:lpstr>Раздел 3. Миграция: Прогнозирование, политика, интеграция   Глава 9. Прогнозирование миграции  </vt:lpstr>
      <vt:lpstr>Глава 10. Методологические основы разработки государственной миграционной политики</vt:lpstr>
      <vt:lpstr>Глава 11. Политика интеграции </vt:lpstr>
      <vt:lpstr>Понятия и виды миграции населения</vt:lpstr>
      <vt:lpstr>       Виды миграции </vt:lpstr>
      <vt:lpstr>      Типы миграции</vt:lpstr>
      <vt:lpstr>       Цели миграции</vt:lpstr>
      <vt:lpstr>Презентация PowerPoint</vt:lpstr>
      <vt:lpstr>Презентация PowerPoint</vt:lpstr>
      <vt:lpstr>Классификация факторов миграции</vt:lpstr>
      <vt:lpstr>Презентация PowerPoint</vt:lpstr>
      <vt:lpstr>Презентация PowerPoint</vt:lpstr>
      <vt:lpstr>Презентация PowerPoint</vt:lpstr>
      <vt:lpstr>Динамика трудовой миграции (привлекаемой иностранной рабочей силы по контрактам и договорам), тыс. чел.</vt:lpstr>
      <vt:lpstr>Распределение основных типологических характеристик по типом влияния миграции на региональные рынки труда</vt:lpstr>
      <vt:lpstr>Презентация PowerPoint</vt:lpstr>
      <vt:lpstr>РЕГИОНЫ – ЛИДЕРЫ И РЕГИОНЫ – АУТСАЙДЕРЫ ПО      ЧИСЛЕННОСТИ НАСЕЛЕНИЯ, ИМЕЮЩЕГО   ПРОФЕССИОНАЛЬНОЕ ОБРАЗОВАНИЕ</vt:lpstr>
      <vt:lpstr>Динамика ВВП на душу населения в странах Центральной Азии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90</cp:revision>
  <dcterms:created xsi:type="dcterms:W3CDTF">2013-10-30T19:52:23Z</dcterms:created>
  <dcterms:modified xsi:type="dcterms:W3CDTF">2019-01-18T08:00:30Z</dcterms:modified>
</cp:coreProperties>
</file>